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14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9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54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483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462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957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482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969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62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99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76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2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09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5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34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19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6C227E-0A63-4DAD-9341-79FBB12F38F7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97E297-9F65-42AE-BA64-E4B0F2944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0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60;&#1086;&#1088;&#1084;&#1080;&#1088;&#1086;&#1074;&#1072;&#1085;&#1080;&#1077;-&#1060;&#1091;&#1085;&#1082;&#1094;&#1080;&#1086;&#1085;&#1072;&#1083;&#1100;&#1085;&#1086;&#1081;-&#1075;&#1088;&#1072;&#1084;&#1086;&#1090;&#1085;&#1086;&#1089;&#1090;&#1080;&#1052;&#1072;&#1090;&#1077;&#1084;&#1072;&#1090;&#1080;&#1095;&#1077;&#1089;&#1082;&#1072;&#1103;-&#1075;&#1088;&#1072;&#1084;&#1086;&#1090;&#1085;&#1086;&#1089;&#1090;&#1100;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3C25F-DC64-431B-A352-3B86ED5C3B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Функциональная грамотность -  </a:t>
            </a:r>
            <a:r>
              <a:rPr lang="ru-RU" sz="4000"/>
              <a:t>математическая грамотность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4A84B6-CD4F-4A27-B4A1-CA907BC533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ru-RU" dirty="0"/>
              <a:t>Выполнила: </a:t>
            </a:r>
          </a:p>
          <a:p>
            <a:pPr algn="r"/>
            <a:r>
              <a:rPr lang="ru-RU" dirty="0"/>
              <a:t>Кораблина С.Е., </a:t>
            </a:r>
          </a:p>
          <a:p>
            <a:pPr algn="r"/>
            <a:r>
              <a:rPr lang="ru-RU" dirty="0"/>
              <a:t>учитель математики</a:t>
            </a:r>
          </a:p>
          <a:p>
            <a:pPr algn="r"/>
            <a:r>
              <a:rPr lang="ru-RU" dirty="0"/>
              <a:t> МБОУ СОШ №5</a:t>
            </a:r>
          </a:p>
          <a:p>
            <a:pPr algn="r"/>
            <a:r>
              <a:rPr lang="ru-RU" dirty="0"/>
              <a:t>28.08.2020</a:t>
            </a:r>
          </a:p>
        </p:txBody>
      </p:sp>
    </p:spTree>
    <p:extLst>
      <p:ext uri="{BB962C8B-B14F-4D97-AF65-F5344CB8AC3E}">
        <p14:creationId xmlns:p14="http://schemas.microsoft.com/office/powerpoint/2010/main" val="1459474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FF1338-0D94-4851-B7F5-59AF89B20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Мыслительная деятельность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045F7A-73E0-4CBA-8AF9-9D2D8623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формулировать ситуацию на языке математики;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применять математические понятия, факты, процедуры размышления;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интерпретировать, использовать и оценивать математические результаты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56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527C9-1038-4D7D-9D4E-FC22DFAE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Уровни математической грамотности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00B0F8-EA1D-4939-B1A9-250916080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289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 мыслящие, способные функционировать в сложных условиях: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 и 6 уровни)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Способны использовать имеющиеся знания для получения новой информации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(4, 3, 2, 2-пороговый, 1, ниже первого).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45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0B28B-8329-4317-B5CA-4141E9F3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Инструменты  формирования математической грамотности школьников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11847-3FEB-49FB-8D9B-B98D55076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 критического мышления;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технология проблемного обучения;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проектная технология;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игровая технология;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информационно-коммуникационная технология;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личностно-ориентированная технология.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56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5F7EA-2817-497C-AEF2-0B7048F8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745068"/>
          </a:xfrm>
        </p:spPr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accent2">
                    <a:lumMod val="50000"/>
                  </a:schemeClr>
                </a:solidFill>
              </a:rPr>
              <a:t>Работа с задачей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E0D573-5781-4C67-8A42-9C3D90032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847273"/>
            <a:ext cx="9601196" cy="433786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Разбить текст задачи на составные части.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Переформулировать текст задачи (отбрасываем несущественные детали).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модель ситуации, описанной в задаче.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и решить обратную задачу.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задачу несколькими способами. Выбрать наиболее оптимальный способ.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Соотнести полученный результат с условием задачи.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прикидку ответа или установить границы ответа.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вопрос задачи так, чтобы задача решалась другим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дйствием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задачу с недостающими или избыточными данными.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Закончить решение задачи.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23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3FAED-89E7-44B2-A3B7-1DB5CCDF2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818959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accent2">
                    <a:lumMod val="50000"/>
                  </a:schemeClr>
                </a:solidFill>
              </a:rPr>
              <a:t>Примеры задач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D42544F3-5E3F-48E7-AE97-0D537ED5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 action="ppaction://hlinkfile"/>
              </a:rPr>
              <a:t>Задача 1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76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53F83-12BF-43B5-B6A7-E97C0A2E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schemeClr val="accent2">
                    <a:lumMod val="50000"/>
                  </a:schemeClr>
                </a:solidFill>
              </a:rPr>
              <a:t>Математическая грамотность -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4FDC45-0C58-4183-872B-36960C06D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это способность человека мыслить математически, формулировать, применять и интерпретировать математику для решения задач в разнообразных практических контекстах</a:t>
            </a:r>
          </a:p>
        </p:txBody>
      </p:sp>
    </p:spTree>
    <p:extLst>
      <p:ext uri="{BB962C8B-B14F-4D97-AF65-F5344CB8AC3E}">
        <p14:creationId xmlns:p14="http://schemas.microsoft.com/office/powerpoint/2010/main" val="138888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E0C8E-B114-49A8-858D-357F480BC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schemeClr val="accent2">
                    <a:lumMod val="50000"/>
                  </a:schemeClr>
                </a:solidFill>
              </a:rPr>
              <a:t>Математическая грамотность 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B980D-DE88-498E-A370-56A8FFE2B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позволяет людям понять роль математики в мире, высказывать хорошо обоснованные суждения и принимать решения, которые должны принимать конструктивные, активные и размышляющие граждане </a:t>
            </a:r>
            <a:r>
              <a:rPr lang="en-US" sz="3600" dirty="0"/>
              <a:t>XXI</a:t>
            </a:r>
            <a:r>
              <a:rPr lang="ru-RU" sz="3600" dirty="0"/>
              <a:t> века.</a:t>
            </a:r>
          </a:p>
        </p:txBody>
      </p:sp>
    </p:spTree>
    <p:extLst>
      <p:ext uri="{BB962C8B-B14F-4D97-AF65-F5344CB8AC3E}">
        <p14:creationId xmlns:p14="http://schemas.microsoft.com/office/powerpoint/2010/main" val="90633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8310DE-7577-4CCC-B210-520AF214B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schemeClr val="accent2">
                    <a:lumMod val="50000"/>
                  </a:schemeClr>
                </a:solidFill>
              </a:rPr>
              <a:t>Восемь навыков 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</a:rPr>
              <a:t>XXI</a:t>
            </a:r>
            <a:r>
              <a:rPr lang="ru-RU" sz="5400" dirty="0">
                <a:solidFill>
                  <a:schemeClr val="accent2">
                    <a:lumMod val="50000"/>
                  </a:schemeClr>
                </a:solidFill>
              </a:rPr>
              <a:t> века: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C3B11D-2D9C-4AFD-98FE-3D4122391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Критическое мышление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Креативность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Исследование и изучение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Саморегуляция, инициативность и настойчивость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Использование информации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Системное мышление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Коммуникация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Рефлексия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1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96039-46CF-41AA-B2FE-0D5C69C5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>
                <a:solidFill>
                  <a:schemeClr val="accent2">
                    <a:lumMod val="50000"/>
                  </a:schemeClr>
                </a:solidFill>
              </a:rPr>
              <a:t>Единая система оценки качества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61BBCA-B3E1-4937-919D-F2CDF319B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Международные исследования (</a:t>
            </a:r>
            <a:r>
              <a:rPr lang="en-US" dirty="0"/>
              <a:t>PISA</a:t>
            </a:r>
            <a:r>
              <a:rPr lang="ru-RU" dirty="0"/>
              <a:t>, </a:t>
            </a:r>
            <a:r>
              <a:rPr lang="en-US" dirty="0"/>
              <a:t>TIMSS</a:t>
            </a:r>
            <a:r>
              <a:rPr lang="ru-RU" dirty="0"/>
              <a:t>,</a:t>
            </a:r>
            <a:r>
              <a:rPr lang="en-US" dirty="0"/>
              <a:t> …)</a:t>
            </a:r>
            <a:endParaRPr lang="ru-RU" dirty="0"/>
          </a:p>
          <a:p>
            <a:r>
              <a:rPr lang="ru-RU" dirty="0"/>
              <a:t>Всероссийские проверочные работы</a:t>
            </a:r>
          </a:p>
          <a:p>
            <a:r>
              <a:rPr lang="ru-RU" dirty="0"/>
              <a:t>Государственная итоговая аттестация</a:t>
            </a:r>
          </a:p>
          <a:p>
            <a:r>
              <a:rPr lang="ru-RU" dirty="0"/>
              <a:t>Национальные исследования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603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AE4E5-6267-4127-92CF-0CD6201C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schemeClr val="accent2">
                    <a:lumMod val="50000"/>
                  </a:schemeClr>
                </a:solidFill>
              </a:rPr>
              <a:t>Цель исследования 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</a:rPr>
              <a:t>PISA-2021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02137D-5C7F-4721-B753-66F8665FD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измерить, насколько эффективно образовательные системы стран готовят обучающихся  к использованию математики во всех аспектах их личной, общественной и профессиональной жизни.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9176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2269D-B685-45F6-991B-01F17F38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77277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Модель математической грамотности.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PISA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E38DA3C4-77A8-4497-8F2B-FBBFA875A6B3}"/>
              </a:ext>
            </a:extLst>
          </p:cNvPr>
          <p:cNvSpPr/>
          <p:nvPr/>
        </p:nvSpPr>
        <p:spPr>
          <a:xfrm>
            <a:off x="3172402" y="2324966"/>
            <a:ext cx="1776413" cy="876300"/>
          </a:xfrm>
          <a:prstGeom prst="flowChartAlternateProcess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в контексте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альтернативный процесс 16">
            <a:extLst>
              <a:ext uri="{FF2B5EF4-FFF2-40B4-BE49-F238E27FC236}">
                <a16:creationId xmlns:a16="http://schemas.microsoft.com/office/drawing/2014/main" id="{57E64F67-A191-4276-872E-A8F6C73ED274}"/>
              </a:ext>
            </a:extLst>
          </p:cNvPr>
          <p:cNvSpPr/>
          <p:nvPr/>
        </p:nvSpPr>
        <p:spPr>
          <a:xfrm>
            <a:off x="7249102" y="2304329"/>
            <a:ext cx="1774825" cy="8763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Математическая проблема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2DBA9765-58ED-497C-A36E-27A880AA3475}"/>
              </a:ext>
            </a:extLst>
          </p:cNvPr>
          <p:cNvSpPr/>
          <p:nvPr/>
        </p:nvSpPr>
        <p:spPr>
          <a:xfrm>
            <a:off x="5132965" y="2302741"/>
            <a:ext cx="1927225" cy="842963"/>
          </a:xfrm>
          <a:prstGeom prst="rightArrow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Формулировать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502FDF83-1FCB-4CF5-A8E2-7AA191418DC3}"/>
              </a:ext>
            </a:extLst>
          </p:cNvPr>
          <p:cNvSpPr/>
          <p:nvPr/>
        </p:nvSpPr>
        <p:spPr>
          <a:xfrm>
            <a:off x="7236402" y="3455266"/>
            <a:ext cx="1992313" cy="1333500"/>
          </a:xfrm>
          <a:prstGeom prst="downArrow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Применять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id="{064912BC-93EC-4158-A8C8-D9B9E11610CD}"/>
              </a:ext>
            </a:extLst>
          </p:cNvPr>
          <p:cNvSpPr/>
          <p:nvPr/>
        </p:nvSpPr>
        <p:spPr>
          <a:xfrm>
            <a:off x="7195127" y="5199929"/>
            <a:ext cx="1776413" cy="8763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Математические результаты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: влево 20">
            <a:extLst>
              <a:ext uri="{FF2B5EF4-FFF2-40B4-BE49-F238E27FC236}">
                <a16:creationId xmlns:a16="http://schemas.microsoft.com/office/drawing/2014/main" id="{A35D1631-FF27-41C8-A32B-81F77C1DB5AE}"/>
              </a:ext>
            </a:extLst>
          </p:cNvPr>
          <p:cNvSpPr/>
          <p:nvPr/>
        </p:nvSpPr>
        <p:spPr>
          <a:xfrm>
            <a:off x="5125027" y="5191991"/>
            <a:ext cx="1885950" cy="862013"/>
          </a:xfrm>
          <a:prstGeom prst="leftArrow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Интерпретировать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id="{0BF673D6-BE9E-4EF3-9A25-3DCDEE1A4548}"/>
              </a:ext>
            </a:extLst>
          </p:cNvPr>
          <p:cNvSpPr/>
          <p:nvPr/>
        </p:nvSpPr>
        <p:spPr>
          <a:xfrm>
            <a:off x="3059690" y="5165004"/>
            <a:ext cx="1774825" cy="8763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в контексте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: вверх 22">
            <a:extLst>
              <a:ext uri="{FF2B5EF4-FFF2-40B4-BE49-F238E27FC236}">
                <a16:creationId xmlns:a16="http://schemas.microsoft.com/office/drawing/2014/main" id="{34A01FA1-68EE-40B9-863C-E23CE8AC17E0}"/>
              </a:ext>
            </a:extLst>
          </p:cNvPr>
          <p:cNvSpPr/>
          <p:nvPr/>
        </p:nvSpPr>
        <p:spPr>
          <a:xfrm>
            <a:off x="3093027" y="3393354"/>
            <a:ext cx="1900238" cy="1344612"/>
          </a:xfrm>
          <a:prstGeom prst="upArrow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Оценивать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Объект 24">
            <a:extLst>
              <a:ext uri="{FF2B5EF4-FFF2-40B4-BE49-F238E27FC236}">
                <a16:creationId xmlns:a16="http://schemas.microsoft.com/office/drawing/2014/main" id="{943A7AE4-E1EF-4ED5-99FF-B4587FFA8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9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226F4-E26E-464D-89CE-64CDFA10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Контексты заданий</a:t>
            </a:r>
            <a:r>
              <a:rPr lang="ru-RU" sz="60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E1BCF0-A2E2-4D5C-BED4-0EDAF2BAC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личная жизнь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образование/профессиональная деятельность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общественная жизнь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научная деятельность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485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61BA9-05B9-472A-BCAE-82FA5FD3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Математическое содержание заданий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A8C92C-F57D-4230-8AE8-29C9DA034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и зависимости – задания, связанные с математическим описанием зависимости между переменными в различных процессах, т.е.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алгебраическим материалом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пространство и форма – задания, относящиеся к пространственным и плоским геометрическим формам и отношениям, т.е. к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геометрическому материалу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– задания, связанные с числами и отношениями между ними, в программах по математике этот материал чаще всего относится к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курсу арифметики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неопределённость и данные – задания охватывают вероятностные и статистические явления и зависимости, которые являются предметом изучения разделов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статистики и вероятности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539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131</TotalTime>
  <Words>463</Words>
  <Application>Microsoft Office PowerPoint</Application>
  <PresentationFormat>Широкоэкранный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Garamond</vt:lpstr>
      <vt:lpstr>Symbol</vt:lpstr>
      <vt:lpstr>Times New Roman</vt:lpstr>
      <vt:lpstr>Натуральные материалы</vt:lpstr>
      <vt:lpstr>Функциональная грамотность -  математическая грамотность</vt:lpstr>
      <vt:lpstr>Математическая грамотность - </vt:lpstr>
      <vt:lpstr>Математическая грамотность </vt:lpstr>
      <vt:lpstr>Восемь навыков XXI века:</vt:lpstr>
      <vt:lpstr>Единая система оценки качества образования</vt:lpstr>
      <vt:lpstr>Цель исследования PISA-2021</vt:lpstr>
      <vt:lpstr>Модель математической грамотности. PISA</vt:lpstr>
      <vt:lpstr>Контексты заданий  </vt:lpstr>
      <vt:lpstr>Математическое содержание заданий </vt:lpstr>
      <vt:lpstr>Мыслительная деятельность </vt:lpstr>
      <vt:lpstr>Уровни математической грамотности</vt:lpstr>
      <vt:lpstr>Инструменты  формирования математической грамотности школьников</vt:lpstr>
      <vt:lpstr>Работа с задачей</vt:lpstr>
      <vt:lpstr>Примеры задач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математической грамотности</dc:title>
  <dc:creator>sveta</dc:creator>
  <cp:lastModifiedBy>sveta</cp:lastModifiedBy>
  <cp:revision>17</cp:revision>
  <dcterms:created xsi:type="dcterms:W3CDTF">2020-08-24T23:41:55Z</dcterms:created>
  <dcterms:modified xsi:type="dcterms:W3CDTF">2020-08-27T15:48:03Z</dcterms:modified>
</cp:coreProperties>
</file>